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1089600" cy="36576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54" d="100"/>
          <a:sy n="54" d="100"/>
        </p:scale>
        <p:origin x="-80" y="-80"/>
      </p:cViewPr>
      <p:guideLst>
        <p:guide orient="horz" pos="11520"/>
        <p:guide pos="9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2038" y="11361738"/>
            <a:ext cx="26425525" cy="78406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075" y="20726400"/>
            <a:ext cx="21761450" cy="934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40913" y="1465263"/>
            <a:ext cx="6994525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465263"/>
            <a:ext cx="20834350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3" y="23502938"/>
            <a:ext cx="26425525" cy="72644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3" y="15501938"/>
            <a:ext cx="26425525" cy="80010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8534400"/>
            <a:ext cx="13914437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0" y="8534400"/>
            <a:ext cx="13914438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163" y="8186738"/>
            <a:ext cx="13736637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163" y="11599863"/>
            <a:ext cx="13736637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2450" y="8186738"/>
            <a:ext cx="13742988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2450" y="11599863"/>
            <a:ext cx="13742988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55738"/>
            <a:ext cx="10228262" cy="6197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488" y="1455738"/>
            <a:ext cx="17379950" cy="312166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163" y="7653338"/>
            <a:ext cx="10228262" cy="2501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3" y="25603200"/>
            <a:ext cx="18653125" cy="3022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3268663"/>
            <a:ext cx="18653125" cy="21945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3" y="28625800"/>
            <a:ext cx="18653125" cy="4292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1590000"/>
            <a:ext cx="31089600" cy="14986000"/>
          </a:xfrm>
          <a:prstGeom prst="rect">
            <a:avLst/>
          </a:prstGeom>
          <a:gradFill flip="none" rotWithShape="1">
            <a:gsLst>
              <a:gs pos="0">
                <a:srgbClr val="A7CCFF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 descr="NScD science banner 2-5 red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34366200"/>
            <a:ext cx="31089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</p:pic>
      <p:pic>
        <p:nvPicPr>
          <p:cNvPr id="1028" name="Picture 8" descr="NScD science banner_2-5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34775775"/>
            <a:ext cx="3108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9" descr="ORNL_logo_bevel_smart-white.tif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27832050" y="35123438"/>
            <a:ext cx="2516188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0" descr="sns1_beveled_white.tif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24938038" y="35028188"/>
            <a:ext cx="21399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HFIR logo_white lines.t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21837650" y="35001200"/>
            <a:ext cx="32385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ScD Neutron Sciences words.tif"/>
          <p:cNvPicPr>
            <a:picLocks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21761450" y="2524125"/>
            <a:ext cx="51054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NScD logo_PPT.tif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27138313" y="161925"/>
            <a:ext cx="38941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6pPr>
      <a:lvl7pPr marL="9144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7pPr>
      <a:lvl8pPr marL="13716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8pPr>
      <a:lvl9pPr marL="18288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9pPr>
    </p:titleStyle>
    <p:bodyStyle>
      <a:lvl1pPr marL="1449388" indent="-14493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3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141663" indent="-12080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  <a:ea typeface="ＭＳ Ｐゴシック" charset="-128"/>
        </a:defRPr>
      </a:lvl2pPr>
      <a:lvl3pPr marL="4833938" indent="-9667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ＭＳ Ｐゴシック" charset="-128"/>
        </a:defRPr>
      </a:lvl3pPr>
      <a:lvl4pPr marL="6765925" indent="-9667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8500">
          <a:solidFill>
            <a:schemeClr val="tx1"/>
          </a:solidFill>
          <a:latin typeface="+mn-lt"/>
          <a:ea typeface="ＭＳ Ｐゴシック" charset="-128"/>
        </a:defRPr>
      </a:lvl4pPr>
      <a:lvl5pPr marL="8699500" indent="-966788" algn="l" defTabSz="3867150" rtl="0" eaLnBrk="0" fontAlgn="base" hangingPunct="0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5pPr>
      <a:lvl6pPr marL="91567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6pPr>
      <a:lvl7pPr marL="96139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7pPr>
      <a:lvl8pPr marL="100711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8pPr>
      <a:lvl9pPr marL="105283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gif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3"/>
          <p:cNvSpPr>
            <a:spLocks noChangeArrowheads="1"/>
          </p:cNvSpPr>
          <p:nvPr/>
        </p:nvSpPr>
        <p:spPr bwMode="auto">
          <a:xfrm>
            <a:off x="838200" y="3224213"/>
            <a:ext cx="26193750" cy="114300"/>
          </a:xfrm>
          <a:prstGeom prst="rect">
            <a:avLst/>
          </a:prstGeom>
          <a:solidFill>
            <a:srgbClr val="032FE3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/>
          </a:p>
        </p:txBody>
      </p:sp>
      <p:sp>
        <p:nvSpPr>
          <p:cNvPr id="2051" name="Text Box 14"/>
          <p:cNvSpPr txBox="1">
            <a:spLocks noChangeArrowheads="1"/>
          </p:cNvSpPr>
          <p:nvPr/>
        </p:nvSpPr>
        <p:spPr bwMode="auto">
          <a:xfrm>
            <a:off x="800099" y="877872"/>
            <a:ext cx="25214263" cy="226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ts val="300"/>
              </a:spcBef>
            </a:pPr>
            <a:r>
              <a:rPr lang="en-US" sz="8500" dirty="0">
                <a:solidFill>
                  <a:srgbClr val="032FE3"/>
                </a:solidFill>
                <a:latin typeface="Impact" pitchFamily="34" charset="0"/>
              </a:rPr>
              <a:t>Streaming and processing of data in real </a:t>
            </a:r>
            <a:r>
              <a:rPr lang="en-US" sz="8500" dirty="0" smtClean="0">
                <a:solidFill>
                  <a:srgbClr val="032FE3"/>
                </a:solidFill>
                <a:latin typeface="Impact" pitchFamily="34" charset="0"/>
              </a:rPr>
              <a:t>time</a:t>
            </a:r>
          </a:p>
          <a:p>
            <a:pPr eaLnBrk="0" hangingPunct="0">
              <a:spcBef>
                <a:spcPts val="300"/>
              </a:spcBef>
            </a:pP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Stuart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Campbell,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Nick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Draper, </a:t>
            </a:r>
            <a:r>
              <a:rPr lang="en-US" sz="5400" dirty="0" err="1">
                <a:solidFill>
                  <a:srgbClr val="032FE3"/>
                </a:solidFill>
                <a:latin typeface="Impact" pitchFamily="34" charset="0"/>
              </a:rPr>
              <a:t>Janik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 </a:t>
            </a:r>
            <a:r>
              <a:rPr lang="en-US" sz="5400" dirty="0" err="1" smtClean="0">
                <a:solidFill>
                  <a:srgbClr val="032FE3"/>
                </a:solidFill>
                <a:latin typeface="Impact" pitchFamily="34" charset="0"/>
              </a:rPr>
              <a:t>Zikovsky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Russell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Taylor,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Ross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Miller</a:t>
            </a:r>
            <a:endParaRPr lang="en-US" sz="5400" dirty="0"/>
          </a:p>
        </p:txBody>
      </p:sp>
      <p:sp>
        <p:nvSpPr>
          <p:cNvPr id="2060" name="TextBox 11"/>
          <p:cNvSpPr txBox="1">
            <a:spLocks noChangeArrowheads="1"/>
          </p:cNvSpPr>
          <p:nvPr/>
        </p:nvSpPr>
        <p:spPr bwMode="auto">
          <a:xfrm>
            <a:off x="16992600" y="33078737"/>
            <a:ext cx="14097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 dirty="0"/>
              <a:t>	ORNL is managed by UT-Battelle, LLC, under contract </a:t>
            </a:r>
          </a:p>
          <a:p>
            <a:r>
              <a:rPr lang="en-US" sz="3000" b="1" dirty="0"/>
              <a:t>	DE-AC05-00OR22725 for the U.S. Department of Energy</a:t>
            </a:r>
            <a:r>
              <a:rPr lang="en-US" sz="3000" b="1" dirty="0" smtClean="0"/>
              <a:t>.</a:t>
            </a:r>
            <a:endParaRPr lang="en-US" sz="3200" dirty="0"/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15824711" y="9534402"/>
            <a:ext cx="88376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Design: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838200" y="4004132"/>
            <a:ext cx="36920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+mn-ea"/>
                <a:cs typeface="Impact"/>
              </a:rPr>
              <a:t>Motivation: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+mn-ea"/>
              <a:cs typeface="Impac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480" y="27649776"/>
            <a:ext cx="13412787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653" y="11963983"/>
            <a:ext cx="9982415" cy="634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36" y="5001947"/>
            <a:ext cx="10840677" cy="449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459658" y="26633776"/>
            <a:ext cx="88376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Results: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696394" y="10728736"/>
            <a:ext cx="14895956" cy="1535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Accelerating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Data Acquisition, Reduction, and Analysis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SNS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(ADARA)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is the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n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ew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architecture for data acquisition system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Built on existing foundations–the existing DAS system streams neutron data internally today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Use streams for neutron events, sample environment logs, choppers, etc.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Multiple listeners available for reduction/visualization, archiving, and analysis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Use TCP/UDP packets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Stream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data (neutron and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sample environment)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from the DAS to a publish subscribe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system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Management Service (SMS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We modified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MANTID (data reduction) to read from the data stream live from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SMS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Streaming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Reduction Service (SRS)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Data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translation (file creation)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was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re-configure the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to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read the data stream from SMS and create the files while the run is taking place…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close file at the end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of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the run [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file appears “instantly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”]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Streaming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Translation Service (STS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Files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are created on an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high performance computing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infrastructure for subsequent parallel analysis and data reduction 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Resources are directed towards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analysis there and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giving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the users remote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access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Runs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do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not need to be saved before processing can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begin, therefore users can look at live data. In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order to efficiently process live event data it would be important to only process the events that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have been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added since the last call to the event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buffer. The output can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then be accumulated in a result dataset for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display or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further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analysis. Benefits: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Control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is returned to any script as soon as the first "chunk" of data has completed processing, allowing any graphs to be created in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python.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The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looping is controlled in only one algorithm, which can be cancelled by normal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means.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Loading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and the spawning of any processing is encapsulated in one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algorithm.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Using Child algorithms and shared pointer workspaces will allow for memory to be cleared up as soon as it is no longer needed.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658" y="27705639"/>
            <a:ext cx="146304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streaming architecture defined and documented in Q1 2012</a:t>
            </a:r>
          </a:p>
          <a:p>
            <a:pPr marL="571500" lvl="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Software development began in March, substantially completed by August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Completely new codebase using software engineering best practices 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system demonstrated on the HYSPEC beamline on August 29</a:t>
            </a:r>
            <a:r>
              <a:rPr lang="en-US" sz="3200" baseline="30000" dirty="0" smtClean="0">
                <a:latin typeface="Helvetica" pitchFamily="34" charset="0"/>
                <a:cs typeface="Helvetica" pitchFamily="34" charset="0"/>
              </a:rPr>
              <a:t>th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 2012 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Cuprite (Cu</a:t>
            </a:r>
            <a:r>
              <a:rPr lang="en-US" sz="3200" baseline="-25000" dirty="0" smtClean="0">
                <a:latin typeface="Helvetica" pitchFamily="34" charset="0"/>
                <a:cs typeface="Helvetica" pitchFamily="34" charset="0"/>
              </a:rPr>
              <a:t>2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O) sample using Inelastic Neutron Scattering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Calculated energy transfer live as the experiment was run (live-feedback)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Created NeXus files in real-time as the experiment was run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Positive remarks on ADARA and the strong partnership between CCSD and NScD from reviewers during the BES review closeout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ADARA system currently running on HYSPEC concurrent with the existing data system infrastructure 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Provides a smooth transition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for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subsequent beam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lines to ADARA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pPr lvl="1"/>
            <a:endParaRPr lang="en-US" sz="3000" dirty="0" smtClean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73" y="19326499"/>
            <a:ext cx="10677495" cy="6061819"/>
          </a:xfrm>
          <a:prstGeom prst="rect">
            <a:avLst/>
          </a:prstGeom>
        </p:spPr>
      </p:pic>
      <p:pic>
        <p:nvPicPr>
          <p:cNvPr id="33" name="Picture 32" descr="ADARA_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54" y="9606862"/>
            <a:ext cx="8589073" cy="17178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9883" y="5071370"/>
            <a:ext cx="155448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Data collected from experiment in the form of </a:t>
            </a:r>
            <a:r>
              <a:rPr lang="en-US" sz="3200" dirty="0" smtClean="0">
                <a:latin typeface="Helvetica"/>
                <a:cs typeface="Helvetica"/>
              </a:rPr>
              <a:t>neutron </a:t>
            </a:r>
            <a:r>
              <a:rPr lang="en-US" sz="3200" dirty="0">
                <a:latin typeface="Helvetica"/>
                <a:cs typeface="Helvetica"/>
              </a:rPr>
              <a:t>events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Position on detector and </a:t>
            </a:r>
            <a:r>
              <a:rPr lang="en-US" sz="3200" dirty="0" smtClean="0">
                <a:latin typeface="Helvetica"/>
                <a:cs typeface="Helvetica"/>
              </a:rPr>
              <a:t>time-of-flight </a:t>
            </a:r>
            <a:r>
              <a:rPr lang="en-US" sz="3200" dirty="0">
                <a:latin typeface="Helvetica"/>
                <a:cs typeface="Helvetica"/>
              </a:rPr>
              <a:t>(TOF)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Up to 6 million events per second from a single beam </a:t>
            </a:r>
            <a:r>
              <a:rPr lang="en-US" sz="3200" dirty="0" smtClean="0">
                <a:latin typeface="Helvetica"/>
                <a:cs typeface="Helvetica"/>
              </a:rPr>
              <a:t>line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/>
                <a:cs typeface="Helvetica"/>
              </a:rPr>
              <a:t>The </a:t>
            </a:r>
            <a:r>
              <a:rPr lang="en-US" sz="3200" dirty="0">
                <a:latin typeface="Helvetica"/>
                <a:cs typeface="Helvetica"/>
              </a:rPr>
              <a:t>reduction and </a:t>
            </a:r>
            <a:r>
              <a:rPr lang="en-US" sz="3200" dirty="0" smtClean="0">
                <a:latin typeface="Helvetica"/>
                <a:cs typeface="Helvetica"/>
              </a:rPr>
              <a:t>visualization, </a:t>
            </a:r>
            <a:r>
              <a:rPr lang="en-US" sz="3200" dirty="0">
                <a:latin typeface="Helvetica"/>
                <a:cs typeface="Helvetica"/>
              </a:rPr>
              <a:t>of some of the larger data sets can take hours after the data has been collected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Realizing the full potential of the SNS requires near real-time feedback to users as the experiment is run and integration of experiment and simulation/modeling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9" y="9342267"/>
            <a:ext cx="3638550" cy="162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566</Words>
  <Application>Microsoft Macintosh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Genevieve Martin</dc:creator>
  <cp:lastModifiedBy>Peter Peterson</cp:lastModifiedBy>
  <cp:revision>31</cp:revision>
  <dcterms:created xsi:type="dcterms:W3CDTF">2010-07-21T12:31:34Z</dcterms:created>
  <dcterms:modified xsi:type="dcterms:W3CDTF">2012-09-13T17:28:53Z</dcterms:modified>
</cp:coreProperties>
</file>